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2" r:id="rId2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0D8E8"/>
    <a:srgbClr val="E9EDF4"/>
    <a:srgbClr val="4F81B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847" autoAdjust="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818" y="-90"/>
      </p:cViewPr>
      <p:guideLst>
        <p:guide orient="horz" pos="4087"/>
        <p:guide pos="55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4D0DD2A-CDAD-4E87-8864-99758E3F29DC}" type="datetimeFigureOut">
              <a:rPr lang="en-US"/>
              <a:pPr>
                <a:defRPr/>
              </a:pPr>
              <a:t>12/5/2010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A576DA6-F945-4A1C-902E-CB3D7260D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3E35FD-A3EA-4F76-8910-6D42ECC40E3E}" type="datetimeFigureOut">
              <a:rPr lang="en-US"/>
              <a:pPr>
                <a:defRPr/>
              </a:pPr>
              <a:t>12/5/2010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1D1A87C-3BD5-400D-A1EB-930B3056E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43D93-FF5F-448C-8451-3DA98D380B85}" type="datetimeFigureOut">
              <a:rPr lang="en-US"/>
              <a:pPr>
                <a:defRPr/>
              </a:pPr>
              <a:t>12/5/2010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C2E43-BAD2-4BCF-89C2-0A04A32AB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C94E4-1E89-4591-84E9-AA32C17D804C}" type="datetimeFigureOut">
              <a:rPr lang="en-US"/>
              <a:pPr>
                <a:defRPr/>
              </a:pPr>
              <a:t>12/5/2010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18CDB-1651-44EE-837B-73613D5FD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43020-0A58-420D-8C6D-EE684C6EA904}" type="datetimeFigureOut">
              <a:rPr lang="en-US"/>
              <a:pPr>
                <a:defRPr/>
              </a:pPr>
              <a:t>12/5/2010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E9E6F-E9F1-4F77-9D59-FEDBC8F07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A2255-6720-41BF-8BD2-43A18A0FAA4F}" type="datetimeFigureOut">
              <a:rPr lang="en-US"/>
              <a:pPr>
                <a:defRPr/>
              </a:pPr>
              <a:t>12/5/2010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8754C-1F83-4116-95C6-0098314BBB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DF060-781F-451E-9E2B-288D47E4C4B1}" type="datetimeFigureOut">
              <a:rPr lang="en-US"/>
              <a:pPr>
                <a:defRPr/>
              </a:pPr>
              <a:t>12/5/2010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2FABF-6FE6-42A5-A214-3FD63A9BF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651A9-4CB3-4E1B-8EA3-06B3EA807C95}" type="datetimeFigureOut">
              <a:rPr lang="en-US"/>
              <a:pPr>
                <a:defRPr/>
              </a:pPr>
              <a:t>12/5/2010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F5229-2B01-4228-8CEB-F5FC4BB5C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7B04A-03B8-42A8-9788-4ADE8588A8E6}" type="datetimeFigureOut">
              <a:rPr lang="en-US"/>
              <a:pPr>
                <a:defRPr/>
              </a:pPr>
              <a:t>12/5/2010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A74BD-962E-42D5-AEC9-10DAD67D6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3E436-9459-48DB-B28E-EE1ACD29B2BB}" type="datetimeFigureOut">
              <a:rPr lang="en-US"/>
              <a:pPr>
                <a:defRPr/>
              </a:pPr>
              <a:t>12/5/2010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C733F-CE96-436F-ACF2-C07082BA3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41225-9C83-439B-A1D8-7C2CDCC891E5}" type="datetimeFigureOut">
              <a:rPr lang="en-US"/>
              <a:pPr>
                <a:defRPr/>
              </a:pPr>
              <a:t>12/5/2010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7051A-A7AB-4767-A2FF-8F09000906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3C2EC-274A-4D47-A0AD-49AFCCA794AA}" type="datetimeFigureOut">
              <a:rPr lang="en-US"/>
              <a:pPr>
                <a:defRPr/>
              </a:pPr>
              <a:t>12/5/2010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4C134-F810-4874-9F62-3933F9C7D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BD721-A33D-4493-BB40-572B3EAA53B9}" type="datetimeFigureOut">
              <a:rPr lang="en-US"/>
              <a:pPr>
                <a:defRPr/>
              </a:pPr>
              <a:t>12/5/2010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332E2-9626-46BA-BEEC-5353C7EF1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83E43B-573A-402A-AC45-81E3974A0DB3}" type="datetimeFigureOut">
              <a:rPr lang="en-US"/>
              <a:pPr>
                <a:defRPr/>
              </a:pPr>
              <a:t>12/5/2010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6168D3-72E6-44A6-8E25-57281D9A9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ts val="3800"/>
              </a:lnSpc>
            </a:pPr>
            <a:r>
              <a:rPr lang="en-US" sz="3800" b="1" smtClean="0"/>
              <a:t>Thalidomide-based Regimens: </a:t>
            </a:r>
            <a:br>
              <a:rPr lang="en-US" sz="3800" b="1" smtClean="0"/>
            </a:br>
            <a:r>
              <a:rPr lang="en-US" sz="3800" b="1" smtClean="0"/>
              <a:t>Rates of VTE* in Newly Diagnosed MM </a:t>
            </a:r>
            <a:endParaRPr lang="en-US" sz="380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68338" y="1676400"/>
          <a:ext cx="7813675" cy="2408238"/>
        </p:xfrm>
        <a:graphic>
          <a:graphicData uri="http://schemas.openxmlformats.org/drawingml/2006/table">
            <a:tbl>
              <a:tblPr/>
              <a:tblGrid>
                <a:gridCol w="957262"/>
                <a:gridCol w="1065213"/>
                <a:gridCol w="1149350"/>
                <a:gridCol w="652462"/>
                <a:gridCol w="1162050"/>
                <a:gridCol w="1285875"/>
                <a:gridCol w="1541463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Treatment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No Prophylaxis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Any Prophylaxis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ASA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Warfarin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1-1.25 mg/d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Prophylactic LMWH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Therapeutic Anticoagulation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904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  alone  </a:t>
                      </a:r>
                      <a:b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(95% CI) 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1.3 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(0.4–2.7) </a:t>
                      </a:r>
                      <a:b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(n=380)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NA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NA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NA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0.5 </a:t>
                      </a:r>
                      <a:b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(0.4–0.6) </a:t>
                      </a:r>
                      <a:b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(n=64)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NA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904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TD </a:t>
                      </a:r>
                      <a:b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(95% CI)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4.1  </a:t>
                      </a:r>
                      <a:b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(2.8–5.9) </a:t>
                      </a:r>
                      <a:b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(n=628)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2.6  </a:t>
                      </a:r>
                      <a:b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(2.1–3.2) </a:t>
                      </a:r>
                      <a:b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(n=993)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2.3  </a:t>
                      </a:r>
                      <a:b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(0.9–7.9) </a:t>
                      </a:r>
                      <a:b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(n=80)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2.8  </a:t>
                      </a:r>
                      <a:b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(2–3.9) </a:t>
                      </a:r>
                      <a:b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(n=387)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2.1  </a:t>
                      </a:r>
                      <a:b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(1.1–3.6) </a:t>
                      </a:r>
                      <a:b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(n=446)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1.6</a:t>
                      </a:r>
                      <a:b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(0.2–4.1)</a:t>
                      </a:r>
                      <a:b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(n=80)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 gridSpan="7">
                  <a:txBody>
                    <a:bodyPr/>
                    <a:lstStyle/>
                    <a:p>
                      <a:pPr marL="904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libri" pitchFamily="34" charset="0"/>
                        </a:rPr>
                        <a:t>*per 100 patient-cycles</a:t>
                      </a:r>
                    </a:p>
                    <a:p>
                      <a:pPr marL="904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libri" pitchFamily="34" charset="0"/>
                        </a:rPr>
                        <a:t>ASA=aspirin; LMWH=low molecular weight heparin; MM=multiple myeloma; T=thalidomide; TD=thalidomide + dexamethasone; </a:t>
                      </a:r>
                    </a:p>
                    <a:p>
                      <a:pPr marL="904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libri" pitchFamily="34" charset="0"/>
                        </a:rPr>
                        <a:t>VTE=venous thromboembolism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398" name="Text Box 39"/>
          <p:cNvSpPr txBox="1">
            <a:spLocks noChangeArrowheads="1"/>
          </p:cNvSpPr>
          <p:nvPr/>
        </p:nvSpPr>
        <p:spPr bwMode="auto">
          <a:xfrm>
            <a:off x="6499225" y="6092825"/>
            <a:ext cx="21240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200"/>
              <a:t>1090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</TotalTime>
  <Words>73</Words>
  <Application>Microsoft Macintosh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Thalidomide-based Regimens:  Rates of VTE* in Newly Diagnosed MM </vt:lpstr>
    </vt:vector>
  </TitlesOfParts>
  <Company>Haymarket Media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Production Freelance</dc:creator>
  <cp:lastModifiedBy>Haymarket user</cp:lastModifiedBy>
  <cp:revision>285</cp:revision>
  <cp:lastPrinted>2010-11-24T19:21:25Z</cp:lastPrinted>
  <dcterms:created xsi:type="dcterms:W3CDTF">2010-11-30T16:36:59Z</dcterms:created>
  <dcterms:modified xsi:type="dcterms:W3CDTF">2010-12-05T22:37:30Z</dcterms:modified>
</cp:coreProperties>
</file>