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F515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636" y="-78"/>
      </p:cViewPr>
      <p:guideLst>
        <p:guide orient="horz" pos="601"/>
        <p:guide pos="209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D4A41D5-BB99-4747-B50B-77293133D82B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CE70489-F0F8-40A6-88F3-FBE1AEB05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33E7D1E-D66B-4827-9103-F17E458ED5B1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2649AF3-2869-44C3-B12F-FD2B857CD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359744-74E1-4A7E-A54D-3027BDFFA59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5181A-AECA-4579-BD06-74EFCD399E5F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4A162-DD07-4C4A-81C0-FC879AB7FD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9859D-E5A8-408C-BF5F-3911F2487F9E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84754-B2EE-4660-B599-21EADF9ED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2393C-02B3-4CC0-8C69-2695C225C9F7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A7D3D-EAF1-40E4-BE51-63CCE5253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A04D5-FCCD-4898-AAF3-5BD8B0CFAA51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CCDAB-09E1-418B-928A-3428F5D1D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551A8-BA55-4939-AF15-904C679CE13D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3844F-5E67-469E-BB8F-222594602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EC283-3229-4811-95FC-01B403018D0A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ED5CD-AB5D-4DAC-8913-C256AA91D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8C9D7-D32E-42AC-8714-49296642244A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13C15-38D1-4CE4-9D0B-8A5F65A8B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226BC-6CD9-4F43-B47B-53B989C7CD34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249BA-995E-4689-988B-E5D666C58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623F4-12DA-4CBD-ADD2-508D07B68F0E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7D9B5-FFBF-4823-9CB4-B0EB4FEC27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3BA23-B555-4536-A917-A24A4EF7451A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F929A-4FA1-48AF-99C2-B4CE58158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2A8B2-D5C9-4DC3-924F-80DA67D69D05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F75FC-AAA6-4362-90B1-F2AB78278D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250932-3C21-46F8-B5EA-8FD4FE5E5C87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AFD6C7-0A4E-4C4F-98E6-C8AEF3C3D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28" name="Group 68"/>
          <p:cNvGraphicFramePr>
            <a:graphicFrameLocks noGrp="1"/>
          </p:cNvGraphicFramePr>
          <p:nvPr>
            <p:ph idx="1"/>
          </p:nvPr>
        </p:nvGraphicFramePr>
        <p:xfrm>
          <a:off x="286452" y="377378"/>
          <a:ext cx="8567263" cy="6062700"/>
        </p:xfrm>
        <a:graphic>
          <a:graphicData uri="http://schemas.openxmlformats.org/drawingml/2006/table">
            <a:tbl>
              <a:tblPr/>
              <a:tblGrid>
                <a:gridCol w="1947909"/>
                <a:gridCol w="4672919"/>
                <a:gridCol w="1946435"/>
              </a:tblGrid>
              <a:tr h="37395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Time to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CCyR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and MMR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05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Response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Bosutinib (n=248)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6675" marR="66675" marT="66675" marB="66675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Imatinib (n=250)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6675" marR="66675" marT="66675" marB="66675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3505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CCyR </a:t>
                      </a:r>
                      <a:endParaRPr kumimoji="0" 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6675" marR="66675" marT="66675" marB="66675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6675" marR="66675" marT="66675" marB="66675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05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At 3 mo</a:t>
                      </a:r>
                      <a:r>
                        <a:rPr kumimoji="0" 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*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50%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6675" marR="66675" marT="66675" marB="66675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25%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6675" marR="66675" marT="66675" marB="66675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3505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At 6 mo</a:t>
                      </a:r>
                      <a:r>
                        <a:rPr kumimoji="0" 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*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59%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6675" marR="66675" marT="66675" marB="66675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49%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6675" marR="66675" marT="66675" marB="66675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05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At 9 mo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63%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6675" marR="66675" marT="66675" marB="66675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55%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6675" marR="66675" marT="66675" marB="66675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3505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At 12 mo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70%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6675" marR="66675" marT="66675" marB="66675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68%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6675" marR="66675" marT="66675" marB="66675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05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At 18 mo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62%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6675" marR="66675" marT="66675" marB="66675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67%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6675" marR="66675" marT="66675" marB="66675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3505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Calibri" pitchFamily="34" charset="0"/>
                        </a:rPr>
                        <a:t>At 24 mo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Calibri" pitchFamily="34" charset="0"/>
                        </a:rPr>
                        <a:t>58%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6675" marR="66675" marT="66675" marB="66675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Calibri" pitchFamily="34" charset="0"/>
                        </a:rPr>
                        <a:t>65%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6675" marR="66675" marT="66675" marB="66675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3505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Calibri" pitchFamily="34" charset="0"/>
                        </a:rPr>
                        <a:t>MMR </a:t>
                      </a: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Calibri" pitchFamily="34" charset="0"/>
                        </a:rPr>
                        <a:t>  </a:t>
                      </a:r>
                    </a:p>
                  </a:txBody>
                  <a:tcPr marL="66675" marR="66675" marT="66675" marB="66675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Calibri" pitchFamily="34" charset="0"/>
                        </a:rPr>
                        <a:t>  </a:t>
                      </a:r>
                    </a:p>
                  </a:txBody>
                  <a:tcPr marL="66675" marR="66675" marT="66675" marB="66675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05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Calibri" pitchFamily="34" charset="0"/>
                        </a:rPr>
                        <a:t>At 3 mo</a:t>
                      </a:r>
                      <a:r>
                        <a:rPr kumimoji="0" lang="en-US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Calibri" pitchFamily="34" charset="0"/>
                        </a:rPr>
                        <a:t>*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Calibri" pitchFamily="34" charset="0"/>
                        </a:rPr>
                        <a:t>7% </a:t>
                      </a:r>
                    </a:p>
                  </a:txBody>
                  <a:tcPr marL="66675" marR="66675" marT="66675" marB="66675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Calibri" pitchFamily="34" charset="0"/>
                        </a:rPr>
                        <a:t>3% </a:t>
                      </a:r>
                    </a:p>
                  </a:txBody>
                  <a:tcPr marL="66675" marR="66675" marT="66675" marB="66675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3505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Calibri" pitchFamily="34" charset="0"/>
                        </a:rPr>
                        <a:t>At 6 mo</a:t>
                      </a:r>
                      <a:r>
                        <a:rPr kumimoji="0" 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Calibri" pitchFamily="34" charset="0"/>
                        </a:rPr>
                        <a:t>*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Calibri" pitchFamily="34" charset="0"/>
                        </a:rPr>
                        <a:t> </a:t>
                      </a: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Calibri" pitchFamily="34" charset="0"/>
                        </a:rPr>
                        <a:t>28% </a:t>
                      </a:r>
                    </a:p>
                  </a:txBody>
                  <a:tcPr marL="66675" marR="66675" marT="66675" marB="66675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Calibri" pitchFamily="34" charset="0"/>
                        </a:rPr>
                        <a:t>11% </a:t>
                      </a:r>
                    </a:p>
                  </a:txBody>
                  <a:tcPr marL="66675" marR="66675" marT="66675" marB="66675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05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Calibri" pitchFamily="34" charset="0"/>
                        </a:rPr>
                        <a:t>At 9 mo</a:t>
                      </a:r>
                      <a:r>
                        <a:rPr kumimoji="0" 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Calibri" pitchFamily="34" charset="0"/>
                        </a:rPr>
                        <a:t>*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Calibri" pitchFamily="34" charset="0"/>
                        </a:rPr>
                        <a:t>35% </a:t>
                      </a:r>
                    </a:p>
                  </a:txBody>
                  <a:tcPr marL="66675" marR="66675" marT="66675" marB="66675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Calibri" pitchFamily="34" charset="0"/>
                        </a:rPr>
                        <a:t>19% </a:t>
                      </a:r>
                    </a:p>
                  </a:txBody>
                  <a:tcPr marL="66675" marR="66675" marT="66675" marB="66675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3505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Calibri" pitchFamily="34" charset="0"/>
                        </a:rPr>
                        <a:t>At 12 mo</a:t>
                      </a:r>
                      <a:r>
                        <a:rPr kumimoji="0" 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Calibri" pitchFamily="34" charset="0"/>
                        </a:rPr>
                        <a:t>*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Calibri" pitchFamily="34" charset="0"/>
                        </a:rPr>
                        <a:t> </a:t>
                      </a: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Calibri" pitchFamily="34" charset="0"/>
                        </a:rPr>
                        <a:t>41% </a:t>
                      </a:r>
                    </a:p>
                  </a:txBody>
                  <a:tcPr marL="66675" marR="66675" marT="66675" marB="66675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Calibri" pitchFamily="34" charset="0"/>
                        </a:rPr>
                        <a:t>27% </a:t>
                      </a:r>
                    </a:p>
                  </a:txBody>
                  <a:tcPr marL="66675" marR="66675" marT="66675" marB="66675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05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Calibri" pitchFamily="34" charset="0"/>
                        </a:rPr>
                        <a:t>At 18 mo </a:t>
                      </a: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Calibri" pitchFamily="34" charset="0"/>
                        </a:rPr>
                        <a:t>46% </a:t>
                      </a:r>
                    </a:p>
                  </a:txBody>
                  <a:tcPr marL="66675" marR="66675" marT="66675" marB="66675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Calibri" pitchFamily="34" charset="0"/>
                        </a:rPr>
                        <a:t>38% </a:t>
                      </a:r>
                    </a:p>
                  </a:txBody>
                  <a:tcPr marL="66675" marR="66675" marT="66675" marB="66675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3505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Calibri" pitchFamily="34" charset="0"/>
                        </a:rPr>
                        <a:t>At 24 mo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Calibri" pitchFamily="34" charset="0"/>
                        </a:rPr>
                        <a:t>49%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6675" marR="66675" marT="66675" marB="66675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Calibri" pitchFamily="34" charset="0"/>
                        </a:rPr>
                        <a:t>42%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6675" marR="66675" marT="66675" marB="66675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35058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*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Statistically significant (</a:t>
                      </a:r>
                      <a:r>
                        <a:rPr kumimoji="0" lang="en-US" sz="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&lt;0.05). P values were based on a Cochran-Mantel-</a:t>
                      </a: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Haeszel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 test stratified by site and geographic region; all time points, with the exception of Month 12, were exploratory. 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142</Words>
  <Application>Microsoft Office PowerPoint</Application>
  <PresentationFormat>On-screen Show (4:3)</PresentationFormat>
  <Paragraphs>48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Haymarket Media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Production Freelance</dc:creator>
  <cp:lastModifiedBy>Jenny</cp:lastModifiedBy>
  <cp:revision>74</cp:revision>
  <cp:lastPrinted>2011-12-06T16:37:11Z</cp:lastPrinted>
  <dcterms:created xsi:type="dcterms:W3CDTF">2011-12-06T16:39:04Z</dcterms:created>
  <dcterms:modified xsi:type="dcterms:W3CDTF">2011-12-12T23:38:53Z</dcterms:modified>
</cp:coreProperties>
</file>