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F515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78" y="378"/>
      </p:cViewPr>
      <p:guideLst>
        <p:guide orient="horz" pos="601"/>
        <p:guide pos="20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7B00673-9562-48AC-9B0D-F0484201949C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A9537B5-FF91-4335-9FA0-2FE9DCA788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F93441-1959-421B-895F-888D9CBB0F22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421DC2D-1A90-4238-9C1A-0505AB42F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0FCC4-D9C8-4397-85F8-19CCE1BB3BEF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FAEA6-F29F-49F8-8CDE-BD27D5AA7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D8276-C629-455E-AD9C-E3C9ED199960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F4E56-C587-45DB-AEF2-2C4ABF231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E9DC5-9E42-44EF-998A-2719097F724C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EEC57-9D5E-4657-BB7B-231C7AAAD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9B1DD-D315-4A2D-93F5-AAC9B0CDA8EC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6706E-872C-453F-BE7B-821110E5D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A2850-6B3F-46BE-A78E-34EDDD835D60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6B3F6-E522-4531-876C-93169B3FB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258C4-E62D-4735-949B-B70D19CD065C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B3D48-47AF-4EE0-AC52-DFDA7DE0F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44C6E-692F-495F-A4F8-1FA0FECD02B6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603A6-EFF1-4031-9864-7CA6D7DB6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7385D-00B9-4CAE-A148-1A0D2D6A3EB1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EF086-5A82-4A97-9F74-0AACA5973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5B6DE-8D4D-4FF5-8DB4-9B8277009C6C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FE604-8588-4673-B5BA-4E5F8BE89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34A93-078D-418A-8AC0-D14211544DA2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5F6B3-F0B8-43E3-B87C-3EDF14805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1D206-D25C-4103-B20D-F8E69A44A3A1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B936C-298D-4DB4-A11F-E79ACC1EE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9D8F91-838F-4384-AFDB-27BC48F98ADE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0AF30E-E619-4F6C-9F98-C30BCF8D0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23" name="Group 163"/>
          <p:cNvGraphicFramePr>
            <a:graphicFrameLocks noGrp="1"/>
          </p:cNvGraphicFramePr>
          <p:nvPr>
            <p:ph idx="1"/>
          </p:nvPr>
        </p:nvGraphicFramePr>
        <p:xfrm>
          <a:off x="666750" y="501500"/>
          <a:ext cx="7743825" cy="5836418"/>
        </p:xfrm>
        <a:graphic>
          <a:graphicData uri="http://schemas.openxmlformats.org/drawingml/2006/table">
            <a:tbl>
              <a:tblPr/>
              <a:tblGrid>
                <a:gridCol w="2219325"/>
                <a:gridCol w="920750"/>
                <a:gridCol w="920750"/>
                <a:gridCol w="920750"/>
                <a:gridCol w="920750"/>
                <a:gridCol w="920750"/>
                <a:gridCol w="920750"/>
              </a:tblGrid>
              <a:tr h="322263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Response Rates and Safety Profile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VcD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VcTD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VcMP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2263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Best confirmed response rates during the treatment period </a:t>
                      </a:r>
                      <a:endParaRPr kumimoji="0" 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Response, %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n=146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n=133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n=144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ORR (≥PR)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73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80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69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CR/nCR*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30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40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33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VGPR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PR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36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29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29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2263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Safety profile during induction (I; Cycles 1–8) and during maintenance (M; Cycles 9–13)† </a:t>
                      </a:r>
                      <a:endParaRPr kumimoji="0" lang="en-US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 (n=165)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 (n=82)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 (n=158)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 (n=60)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 (n=163)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 (n=69)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Adverse events (AE), %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Grade ≥3 AEs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74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84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82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SAEs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48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53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47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Discontinuation of all study drugs due to AEs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48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58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55 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On-study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deaths</a:t>
                      </a:r>
                      <a:b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(treatment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-related) </a:t>
                      </a:r>
                      <a:endParaRPr kumimoji="0" lang="en-US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-Roman" pitchFamily="18" charset="0"/>
                      </a:endParaRP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22263">
                <a:tc gridSpan="7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*</a:t>
                      </a: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nCR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includes patients IF+ as well as patients IF- but in whom confirmatory BM biopsy was not performed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†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The M column represents first onset of an AE during maintenance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160</Words>
  <Application>Microsoft Office PowerPoint</Application>
  <PresentationFormat>On-screen Show (4:3)</PresentationFormat>
  <Paragraphs>57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Haymarket Media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Production Freelance</dc:creator>
  <cp:lastModifiedBy>Jenny</cp:lastModifiedBy>
  <cp:revision>76</cp:revision>
  <cp:lastPrinted>2011-12-06T16:37:11Z</cp:lastPrinted>
  <dcterms:created xsi:type="dcterms:W3CDTF">2011-12-12T21:20:33Z</dcterms:created>
  <dcterms:modified xsi:type="dcterms:W3CDTF">2011-12-12T22:06:31Z</dcterms:modified>
</cp:coreProperties>
</file>